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95" r:id="rId2"/>
    <p:sldId id="350" r:id="rId3"/>
    <p:sldId id="307" r:id="rId4"/>
    <p:sldId id="308" r:id="rId5"/>
    <p:sldId id="330" r:id="rId6"/>
    <p:sldId id="325" r:id="rId7"/>
    <p:sldId id="326" r:id="rId8"/>
    <p:sldId id="327" r:id="rId9"/>
    <p:sldId id="304" r:id="rId10"/>
    <p:sldId id="333" r:id="rId11"/>
    <p:sldId id="332" r:id="rId12"/>
    <p:sldId id="334" r:id="rId13"/>
    <p:sldId id="331" r:id="rId14"/>
    <p:sldId id="320" r:id="rId15"/>
    <p:sldId id="319" r:id="rId16"/>
    <p:sldId id="328" r:id="rId17"/>
    <p:sldId id="340" r:id="rId18"/>
    <p:sldId id="342" r:id="rId19"/>
    <p:sldId id="343" r:id="rId20"/>
    <p:sldId id="351" r:id="rId21"/>
    <p:sldId id="341" r:id="rId22"/>
    <p:sldId id="344" r:id="rId23"/>
    <p:sldId id="345" r:id="rId24"/>
    <p:sldId id="346" r:id="rId25"/>
    <p:sldId id="347" r:id="rId26"/>
    <p:sldId id="348" r:id="rId27"/>
    <p:sldId id="349" r:id="rId28"/>
    <p:sldId id="298" r:id="rId29"/>
    <p:sldId id="321" r:id="rId30"/>
    <p:sldId id="322" r:id="rId31"/>
    <p:sldId id="323" r:id="rId32"/>
    <p:sldId id="324" r:id="rId33"/>
    <p:sldId id="312" r:id="rId34"/>
    <p:sldId id="313" r:id="rId35"/>
    <p:sldId id="314" r:id="rId36"/>
    <p:sldId id="309" r:id="rId37"/>
    <p:sldId id="306" r:id="rId38"/>
    <p:sldId id="284" r:id="rId39"/>
    <p:sldId id="285" r:id="rId40"/>
    <p:sldId id="286" r:id="rId41"/>
    <p:sldId id="287" r:id="rId42"/>
    <p:sldId id="288" r:id="rId43"/>
    <p:sldId id="292" r:id="rId44"/>
    <p:sldId id="289" r:id="rId45"/>
    <p:sldId id="290" r:id="rId46"/>
    <p:sldId id="293" r:id="rId47"/>
    <p:sldId id="294" r:id="rId48"/>
    <p:sldId id="261" r:id="rId49"/>
    <p:sldId id="258" r:id="rId50"/>
    <p:sldId id="259" r:id="rId51"/>
    <p:sldId id="273" r:id="rId52"/>
    <p:sldId id="280" r:id="rId53"/>
    <p:sldId id="281" r:id="rId54"/>
    <p:sldId id="279" r:id="rId55"/>
    <p:sldId id="277" r:id="rId56"/>
    <p:sldId id="278" r:id="rId57"/>
    <p:sldId id="275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4" d="100"/>
          <a:sy n="134" d="100"/>
        </p:scale>
        <p:origin x="-120" y="-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B8DFA-D9CC-524F-98EB-B8454C2B8E7D}" type="datetimeFigureOut">
              <a:rPr lang="en-US" smtClean="0"/>
              <a:t>5/5/16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9F79E-155A-2648-B40A-66A1D1B50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87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F79E-155A-2648-B40A-66A1D1B50B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31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F79E-155A-2648-B40A-66A1D1B50B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31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F79E-155A-2648-B40A-66A1D1B50B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31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F79E-155A-2648-B40A-66A1D1B50B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31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504C-442B-3F45-A88F-8DED3B517CC3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DEB32-61E7-D844-B5DA-F232ADB3B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759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504C-442B-3F45-A88F-8DED3B517CC3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DEB32-61E7-D844-B5DA-F232ADB3B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8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504C-442B-3F45-A88F-8DED3B517CC3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DEB32-61E7-D844-B5DA-F232ADB3B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3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504C-442B-3F45-A88F-8DED3B517CC3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DEB32-61E7-D844-B5DA-F232ADB3B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50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504C-442B-3F45-A88F-8DED3B517CC3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DEB32-61E7-D844-B5DA-F232ADB3B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21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504C-442B-3F45-A88F-8DED3B517CC3}" type="datetimeFigureOut">
              <a:rPr lang="en-US" smtClean="0"/>
              <a:t>5/5/16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DEB32-61E7-D844-B5DA-F232ADB3B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42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504C-442B-3F45-A88F-8DED3B517CC3}" type="datetimeFigureOut">
              <a:rPr lang="en-US" smtClean="0"/>
              <a:t>5/5/16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DEB32-61E7-D844-B5DA-F232ADB3B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28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504C-442B-3F45-A88F-8DED3B517CC3}" type="datetimeFigureOut">
              <a:rPr lang="en-US" smtClean="0"/>
              <a:t>5/5/16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DEB32-61E7-D844-B5DA-F232ADB3B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14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504C-442B-3F45-A88F-8DED3B517CC3}" type="datetimeFigureOut">
              <a:rPr lang="en-US" smtClean="0"/>
              <a:t>5/5/16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DEB32-61E7-D844-B5DA-F232ADB3B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31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504C-442B-3F45-A88F-8DED3B517CC3}" type="datetimeFigureOut">
              <a:rPr lang="en-US" smtClean="0"/>
              <a:t>5/5/16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DEB32-61E7-D844-B5DA-F232ADB3B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15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504C-442B-3F45-A88F-8DED3B517CC3}" type="datetimeFigureOut">
              <a:rPr lang="en-US" smtClean="0"/>
              <a:t>5/5/16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DEB32-61E7-D844-B5DA-F232ADB3B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85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D504C-442B-3F45-A88F-8DED3B517CC3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DEB32-61E7-D844-B5DA-F232ADB3B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76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c-stan.or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Arial"/>
                <a:cs typeface="Arial"/>
              </a:rPr>
              <a:t>ADSP </a:t>
            </a:r>
            <a:r>
              <a:rPr lang="en-US" b="1" dirty="0" smtClean="0">
                <a:latin typeface="Arial"/>
                <a:cs typeface="Arial"/>
              </a:rPr>
              <a:t>project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17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hatt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9476"/>
            <a:ext cx="9144000" cy="4572000"/>
          </a:xfrm>
          <a:prstGeom prst="rect">
            <a:avLst/>
          </a:prstGeom>
        </p:spPr>
      </p:pic>
      <p:sp>
        <p:nvSpPr>
          <p:cNvPr id="3" name="Isosceles Triangle 2"/>
          <p:cNvSpPr/>
          <p:nvPr/>
        </p:nvSpPr>
        <p:spPr>
          <a:xfrm>
            <a:off x="988110" y="3186661"/>
            <a:ext cx="283491" cy="200122"/>
          </a:xfrm>
          <a:prstGeom prst="triangl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>
            <a:off x="2154244" y="3016694"/>
            <a:ext cx="283491" cy="200122"/>
          </a:xfrm>
          <a:prstGeom prst="triangl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4216669" y="3383108"/>
            <a:ext cx="283491" cy="200122"/>
          </a:xfrm>
          <a:prstGeom prst="triangl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5160491" y="3439122"/>
            <a:ext cx="283491" cy="200122"/>
          </a:xfrm>
          <a:prstGeom prst="triangl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5882922" y="3379433"/>
            <a:ext cx="283491" cy="200122"/>
          </a:xfrm>
          <a:prstGeom prst="triangl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7956999" y="1649683"/>
            <a:ext cx="283491" cy="200122"/>
          </a:xfrm>
          <a:prstGeom prst="triangl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7945347" y="3335386"/>
            <a:ext cx="283491" cy="200122"/>
          </a:xfrm>
          <a:prstGeom prst="triangl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25471" y="2879563"/>
            <a:ext cx="814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 Narrow"/>
                <a:cs typeface="Arial Narrow"/>
              </a:rPr>
              <a:t>SLC6A17</a:t>
            </a:r>
            <a:endParaRPr lang="en-US" sz="1600" dirty="0">
              <a:latin typeface="Arial Narrow"/>
              <a:cs typeface="Arial Narrow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79953" y="2708917"/>
            <a:ext cx="855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 Narrow"/>
                <a:cs typeface="Arial Narrow"/>
              </a:rPr>
              <a:t>ABHD14A</a:t>
            </a:r>
            <a:endParaRPr lang="en-US" sz="1600" dirty="0">
              <a:latin typeface="Arial Narrow"/>
              <a:cs typeface="Arial Narrow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38959" y="3062927"/>
            <a:ext cx="667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 Narrow"/>
                <a:cs typeface="Arial Narrow"/>
              </a:rPr>
              <a:t>UPK3B</a:t>
            </a:r>
            <a:endParaRPr lang="en-US" sz="1600" dirty="0">
              <a:latin typeface="Arial Narrow"/>
              <a:cs typeface="Arial Narrow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50769" y="3040747"/>
            <a:ext cx="577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 Narrow"/>
                <a:cs typeface="Arial Narrow"/>
              </a:rPr>
              <a:t>KIF12</a:t>
            </a:r>
            <a:endParaRPr lang="en-US" sz="1600" dirty="0">
              <a:latin typeface="Arial Narrow"/>
              <a:cs typeface="Arial Narrow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71178" y="3016694"/>
            <a:ext cx="667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 Narrow"/>
                <a:cs typeface="Arial Narrow"/>
              </a:rPr>
              <a:t>NXPE1</a:t>
            </a:r>
            <a:endParaRPr lang="en-US" sz="1600" dirty="0">
              <a:latin typeface="Arial Narrow"/>
              <a:cs typeface="Arial Narro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17082" y="3016694"/>
            <a:ext cx="978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 Narrow"/>
                <a:cs typeface="Arial Narrow"/>
              </a:rPr>
              <a:t>CEACAM21</a:t>
            </a:r>
            <a:endParaRPr lang="en-US" sz="1600" dirty="0">
              <a:latin typeface="Arial Narrow"/>
              <a:cs typeface="Arial Narrow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05958" y="1869729"/>
            <a:ext cx="593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 Narrow"/>
                <a:cs typeface="Arial Narrow"/>
              </a:rPr>
              <a:t>APOE</a:t>
            </a:r>
            <a:endParaRPr lang="en-US" sz="1600" dirty="0">
              <a:latin typeface="Arial Narrow"/>
              <a:cs typeface="Arial Narro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9 variants in </a:t>
            </a:r>
            <a:r>
              <a:rPr lang="en-US" sz="2400" b="1" dirty="0">
                <a:latin typeface="Arial Narrow"/>
                <a:cs typeface="Arial Narrow"/>
              </a:rPr>
              <a:t>7 loci (P &lt; 1e-4) </a:t>
            </a:r>
            <a:endParaRPr lang="en-US" sz="2400" b="1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48377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9:4541194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78" y="457200"/>
            <a:ext cx="64008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APOE locus</a:t>
            </a:r>
            <a:endParaRPr lang="en-US" sz="2400" b="1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502910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:4208367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78" y="457200"/>
            <a:ext cx="64008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400 Kb away from APOE locus</a:t>
            </a:r>
            <a:endParaRPr lang="en-US" sz="2400" b="1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066192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5804" y="5740997"/>
            <a:ext cx="8280219" cy="629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58 of the 67 had IGAP results, correlations were poor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A table of the 67 variants available at the ADSP shared folder (./Xulong/04May2016)</a:t>
            </a:r>
          </a:p>
        </p:txBody>
      </p:sp>
      <p:pic>
        <p:nvPicPr>
          <p:cNvPr id="2" name="Picture 1" descr="iga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436" y="504320"/>
            <a:ext cx="5307225" cy="5307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67 variants in </a:t>
            </a:r>
            <a:r>
              <a:rPr lang="en-US" sz="2400" b="1" dirty="0" smtClean="0">
                <a:latin typeface="Arial Narrow"/>
                <a:cs typeface="Arial Narrow"/>
              </a:rPr>
              <a:t>45 </a:t>
            </a:r>
            <a:r>
              <a:rPr lang="en-US" sz="2400" b="1" dirty="0">
                <a:latin typeface="Arial Narrow"/>
                <a:cs typeface="Arial Narrow"/>
              </a:rPr>
              <a:t>loci (P &lt; 1e</a:t>
            </a:r>
            <a:r>
              <a:rPr lang="en-US" sz="2400" b="1" dirty="0" smtClean="0">
                <a:latin typeface="Arial Narrow"/>
                <a:cs typeface="Arial Narrow"/>
              </a:rPr>
              <a:t>-3) </a:t>
            </a:r>
            <a:endParaRPr lang="en-US" sz="2400" b="1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479666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Variants by ADSP consortium: WGS also showed center-specific effects?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4" name="Picture 3" descr="Screen Shot 2016-04-25 at 1.37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1443"/>
            <a:ext cx="9144000" cy="14181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752" y="2333627"/>
            <a:ext cx="8985248" cy="127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68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Variants by ADSP consortium</a:t>
            </a:r>
            <a:endParaRPr lang="en-US" sz="2400" b="1" dirty="0">
              <a:latin typeface="Arial Narrow"/>
              <a:cs typeface="Arial Narrow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1363" y="5596032"/>
            <a:ext cx="828021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ALL: 27.9 million; PASS: 25.5 million; MAF: 10.3 </a:t>
            </a:r>
            <a:r>
              <a:rPr lang="en-US" sz="1600" dirty="0" smtClean="0">
                <a:latin typeface="Arial Narrow"/>
                <a:cs typeface="Arial Narrow"/>
              </a:rPr>
              <a:t>million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ADSP released VCF for 578 out of 584 samples, 570 out of the 578 had disease status</a:t>
            </a:r>
            <a:endParaRPr lang="en-US" sz="1600" dirty="0" smtClean="0">
              <a:latin typeface="Arial Narrow"/>
              <a:cs typeface="Arial Narrow"/>
            </a:endParaRPr>
          </a:p>
        </p:txBody>
      </p:sp>
      <p:pic>
        <p:nvPicPr>
          <p:cNvPr id="4" name="Picture 3" descr="lo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70" y="782039"/>
            <a:ext cx="8229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02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GWAS of ADSP WGS using ADSP’s variants</a:t>
            </a:r>
            <a:endParaRPr lang="en-US" sz="2400" b="1" dirty="0">
              <a:latin typeface="Arial Narrow"/>
              <a:cs typeface="Arial Narrow"/>
            </a:endParaRPr>
          </a:p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Method: BAYES.GLMM without kinship correction</a:t>
            </a:r>
          </a:p>
          <a:p>
            <a:pPr algn="ctr"/>
            <a:r>
              <a:rPr lang="en-US" sz="2400" b="1" dirty="0">
                <a:latin typeface="Arial Narrow"/>
                <a:cs typeface="Arial Narrow"/>
              </a:rPr>
              <a:t>C</a:t>
            </a:r>
            <a:r>
              <a:rPr lang="en-US" sz="2400" b="1" dirty="0" smtClean="0">
                <a:latin typeface="Arial Narrow"/>
                <a:cs typeface="Arial Narrow"/>
              </a:rPr>
              <a:t>ovariates: Age, Sex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6" name="Picture 5" descr="manhatt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228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13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GWAS of ADSP WGS using </a:t>
            </a:r>
            <a:r>
              <a:rPr lang="en-US" sz="2400" b="1" dirty="0" smtClean="0">
                <a:latin typeface="Arial Narrow"/>
                <a:cs typeface="Arial Narrow"/>
              </a:rPr>
              <a:t>CS’s </a:t>
            </a:r>
            <a:r>
              <a:rPr lang="en-US" sz="2400" b="1" dirty="0" smtClean="0">
                <a:latin typeface="Arial Narrow"/>
                <a:cs typeface="Arial Narrow"/>
              </a:rPr>
              <a:t>variants</a:t>
            </a:r>
            <a:endParaRPr lang="en-US" sz="2400" b="1" dirty="0">
              <a:latin typeface="Arial Narrow"/>
              <a:cs typeface="Arial Narrow"/>
            </a:endParaRPr>
          </a:p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Method: BAYES.GLMM </a:t>
            </a:r>
            <a:r>
              <a:rPr lang="en-US" sz="2400" b="1" dirty="0" smtClean="0">
                <a:latin typeface="Arial Narrow"/>
                <a:cs typeface="Arial Narrow"/>
              </a:rPr>
              <a:t>with </a:t>
            </a:r>
            <a:r>
              <a:rPr lang="en-US" sz="2400" b="1" dirty="0" smtClean="0">
                <a:latin typeface="Arial Narrow"/>
                <a:cs typeface="Arial Narrow"/>
              </a:rPr>
              <a:t>kinship correction</a:t>
            </a:r>
          </a:p>
          <a:p>
            <a:pPr algn="ctr"/>
            <a:r>
              <a:rPr lang="en-US" sz="2400" b="1" dirty="0">
                <a:latin typeface="Arial Narrow"/>
                <a:cs typeface="Arial Narrow"/>
              </a:rPr>
              <a:t>C</a:t>
            </a:r>
            <a:r>
              <a:rPr lang="en-US" sz="2400" b="1" dirty="0" smtClean="0">
                <a:latin typeface="Arial Narrow"/>
                <a:cs typeface="Arial Narrow"/>
              </a:rPr>
              <a:t>ovariates: Age, Sex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2" name="Picture 1" descr="manhattan_mcm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0702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21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3 significant variants in 2 loci, all intergenic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3" name="Picture 2" descr="loci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9" y="1620008"/>
            <a:ext cx="3496887" cy="3496887"/>
          </a:xfrm>
          <a:prstGeom prst="rect">
            <a:avLst/>
          </a:prstGeom>
        </p:spPr>
      </p:pic>
      <p:pic>
        <p:nvPicPr>
          <p:cNvPr id="5" name="Picture 4" descr="loci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268" y="1620008"/>
            <a:ext cx="3496887" cy="3496887"/>
          </a:xfrm>
          <a:prstGeom prst="rect">
            <a:avLst/>
          </a:prstGeom>
        </p:spPr>
      </p:pic>
      <p:pic>
        <p:nvPicPr>
          <p:cNvPr id="6" name="Picture 5" descr="loci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50" y="1620008"/>
            <a:ext cx="3512379" cy="35123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1363" y="5266808"/>
            <a:ext cx="82802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latin typeface="Arial Narrow"/>
                <a:cs typeface="Arial Narrow"/>
              </a:rPr>
              <a:t>MAF 0.02 (5:102726073_C/T) and 0.05 (7:580540_A/G, 7:580735_C/A)</a:t>
            </a:r>
            <a:endParaRPr lang="en-US" sz="1600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353274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 Narrow"/>
                <a:cs typeface="Arial Narrow"/>
              </a:rPr>
              <a:t>c</a:t>
            </a:r>
            <a:r>
              <a:rPr lang="en-US" sz="2400" b="1" dirty="0" smtClean="0">
                <a:latin typeface="Arial Narrow"/>
                <a:cs typeface="Arial Narrow"/>
              </a:rPr>
              <a:t>hr7:580540 and </a:t>
            </a:r>
            <a:r>
              <a:rPr lang="en-US" sz="2400" b="1" dirty="0">
                <a:latin typeface="Arial Narrow"/>
                <a:cs typeface="Arial Narrow"/>
              </a:rPr>
              <a:t>chr7:</a:t>
            </a:r>
            <a:r>
              <a:rPr lang="en-US" sz="2400" b="1" dirty="0" smtClean="0">
                <a:latin typeface="Arial Narrow"/>
                <a:cs typeface="Arial Narrow"/>
              </a:rPr>
              <a:t>580735  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2" name="Picture 1" descr="Screen Shot 2016-05-06 at 2.13.2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9"/>
          <a:stretch/>
        </p:blipFill>
        <p:spPr>
          <a:xfrm>
            <a:off x="0" y="2116591"/>
            <a:ext cx="9144000" cy="260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77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ADSP WES data: 9949 samples by 3 sequencing centers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2" name="Picture 1" descr="rac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05" y="1506430"/>
            <a:ext cx="5486400" cy="2743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1363" y="4763894"/>
            <a:ext cx="82802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10 of the 9949 samples were sequenced independently by the 3 centers. This led to 20 redundant sequencing results, which were removed.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The 9949 samples were each diagnosed as </a:t>
            </a:r>
            <a:r>
              <a:rPr lang="en-US" sz="1600" i="1" dirty="0" smtClean="0">
                <a:latin typeface="Arial Narrow"/>
                <a:cs typeface="Arial Narrow"/>
              </a:rPr>
              <a:t>case</a:t>
            </a:r>
            <a:r>
              <a:rPr lang="en-US" sz="1600" dirty="0" smtClean="0">
                <a:latin typeface="Arial Narrow"/>
                <a:cs typeface="Arial Narrow"/>
              </a:rPr>
              <a:t> or </a:t>
            </a:r>
            <a:r>
              <a:rPr lang="en-US" sz="1600" i="1" dirty="0" smtClean="0">
                <a:latin typeface="Arial Narrow"/>
                <a:cs typeface="Arial Narrow"/>
              </a:rPr>
              <a:t>control</a:t>
            </a:r>
            <a:r>
              <a:rPr lang="en-US" sz="1600" dirty="0" smtClean="0">
                <a:latin typeface="Arial Narrow"/>
                <a:cs typeface="Arial Narrow"/>
              </a:rPr>
              <a:t> in Alzheimer’s disease status.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The 9949 samples came from two groups: </a:t>
            </a:r>
            <a:r>
              <a:rPr lang="en-US" sz="1600" i="1" dirty="0" smtClean="0">
                <a:latin typeface="Arial Narrow"/>
                <a:cs typeface="Arial Narrow"/>
              </a:rPr>
              <a:t>case control</a:t>
            </a:r>
            <a:r>
              <a:rPr lang="en-US" sz="1600" dirty="0" smtClean="0">
                <a:latin typeface="Arial Narrow"/>
                <a:cs typeface="Arial Narrow"/>
              </a:rPr>
              <a:t>, and </a:t>
            </a:r>
            <a:r>
              <a:rPr lang="en-US" sz="1600" i="1" dirty="0" smtClean="0">
                <a:latin typeface="Arial Narrow"/>
                <a:cs typeface="Arial Narrow"/>
              </a:rPr>
              <a:t>enriched</a:t>
            </a:r>
            <a:r>
              <a:rPr lang="en-US" sz="1600" dirty="0" smtClean="0">
                <a:latin typeface="Arial Narrow"/>
                <a:cs typeface="Arial Narrow"/>
              </a:rPr>
              <a:t>. The 816 enriched samples had 645 </a:t>
            </a:r>
            <a:r>
              <a:rPr lang="en-US" sz="1600" i="1" dirty="0" smtClean="0">
                <a:latin typeface="Arial Narrow"/>
                <a:cs typeface="Arial Narrow"/>
              </a:rPr>
              <a:t>case </a:t>
            </a:r>
            <a:r>
              <a:rPr lang="en-US" sz="1600" dirty="0" smtClean="0">
                <a:latin typeface="Arial Narrow"/>
                <a:cs typeface="Arial Narrow"/>
              </a:rPr>
              <a:t>and 171</a:t>
            </a:r>
            <a:r>
              <a:rPr lang="en-US" sz="1600" i="1" dirty="0" smtClean="0">
                <a:latin typeface="Arial Narrow"/>
                <a:cs typeface="Arial Narrow"/>
              </a:rPr>
              <a:t> controls</a:t>
            </a:r>
            <a:r>
              <a:rPr lang="en-US" sz="1600" dirty="0" smtClean="0">
                <a:latin typeface="Arial Narrow"/>
                <a:cs typeface="Arial Narrow"/>
              </a:rPr>
              <a:t>.</a:t>
            </a:r>
            <a:endParaRPr lang="en-US" sz="16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872183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GWAS of ADSP WGS using CS’s variants</a:t>
            </a:r>
            <a:endParaRPr lang="en-US" sz="2400" b="1" dirty="0">
              <a:latin typeface="Arial Narrow"/>
              <a:cs typeface="Arial Narrow"/>
            </a:endParaRPr>
          </a:p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Method: BAYES.GLMM without kinship correction</a:t>
            </a:r>
          </a:p>
          <a:p>
            <a:pPr algn="ctr"/>
            <a:r>
              <a:rPr lang="en-US" sz="2400" b="1" dirty="0">
                <a:latin typeface="Arial Narrow"/>
                <a:cs typeface="Arial Narrow"/>
              </a:rPr>
              <a:t>C</a:t>
            </a:r>
            <a:r>
              <a:rPr lang="en-US" sz="2400" b="1" dirty="0" smtClean="0">
                <a:latin typeface="Arial Narrow"/>
                <a:cs typeface="Arial Narrow"/>
              </a:rPr>
              <a:t>ovariates: Age, Sex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3" name="Picture 2" descr="manhattan_no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236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66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GWAS of ADSP WGS using </a:t>
            </a:r>
            <a:r>
              <a:rPr lang="en-US" sz="2400" b="1" dirty="0" smtClean="0">
                <a:latin typeface="Arial Narrow"/>
                <a:cs typeface="Arial Narrow"/>
              </a:rPr>
              <a:t>ADSP</a:t>
            </a:r>
            <a:r>
              <a:rPr lang="en-US" sz="2400" b="1" dirty="0" smtClean="0">
                <a:latin typeface="Arial Narrow"/>
                <a:cs typeface="Arial Narrow"/>
              </a:rPr>
              <a:t>’s </a:t>
            </a:r>
            <a:r>
              <a:rPr lang="en-US" sz="2400" b="1" dirty="0" smtClean="0">
                <a:latin typeface="Arial Narrow"/>
                <a:cs typeface="Arial Narrow"/>
              </a:rPr>
              <a:t>variants</a:t>
            </a:r>
            <a:endParaRPr lang="en-US" sz="2400" b="1" dirty="0">
              <a:latin typeface="Arial Narrow"/>
              <a:cs typeface="Arial Narrow"/>
            </a:endParaRPr>
          </a:p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Method: BAYES.GLMM </a:t>
            </a:r>
            <a:r>
              <a:rPr lang="en-US" sz="2400" b="1" dirty="0" smtClean="0">
                <a:latin typeface="Arial Narrow"/>
                <a:cs typeface="Arial Narrow"/>
              </a:rPr>
              <a:t>with </a:t>
            </a:r>
            <a:r>
              <a:rPr lang="en-US" sz="2400" b="1" dirty="0" smtClean="0">
                <a:latin typeface="Arial Narrow"/>
                <a:cs typeface="Arial Narrow"/>
              </a:rPr>
              <a:t>kinship correction</a:t>
            </a:r>
          </a:p>
          <a:p>
            <a:pPr algn="ctr"/>
            <a:r>
              <a:rPr lang="en-US" sz="2400" b="1" dirty="0">
                <a:latin typeface="Arial Narrow"/>
                <a:cs typeface="Arial Narrow"/>
              </a:rPr>
              <a:t>C</a:t>
            </a:r>
            <a:r>
              <a:rPr lang="en-US" sz="2400" b="1" dirty="0" smtClean="0">
                <a:latin typeface="Arial Narrow"/>
                <a:cs typeface="Arial Narrow"/>
              </a:rPr>
              <a:t>ovariates: Age, Sex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3" name="Picture 2" descr="manhattan_mcm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9766"/>
            <a:ext cx="9144000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1363" y="5982489"/>
            <a:ext cx="828021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57</a:t>
            </a:r>
            <a:r>
              <a:rPr lang="en-US" sz="1600" dirty="0" smtClean="0">
                <a:latin typeface="Arial Narrow"/>
                <a:cs typeface="Arial Narrow"/>
              </a:rPr>
              <a:t>0 </a:t>
            </a:r>
            <a:r>
              <a:rPr lang="en-US" sz="1600" dirty="0" err="1" smtClean="0">
                <a:latin typeface="Arial Narrow"/>
                <a:cs typeface="Arial Narrow"/>
              </a:rPr>
              <a:t>vs</a:t>
            </a:r>
            <a:r>
              <a:rPr lang="en-US" sz="1600" dirty="0" smtClean="0">
                <a:latin typeface="Arial Narrow"/>
                <a:cs typeface="Arial Narrow"/>
              </a:rPr>
              <a:t> 576 samples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Kinship matrices were different</a:t>
            </a:r>
            <a:endParaRPr lang="en-US" sz="1600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12937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GWAS with all samples </a:t>
            </a:r>
            <a:endParaRPr lang="en-US" sz="2400" b="1" dirty="0">
              <a:latin typeface="Arial Narrow"/>
              <a:cs typeface="Arial Narrow"/>
            </a:endParaRPr>
          </a:p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Method: GLMM in GMMAT with covariates: Age, Sex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2" name="Picture 1" descr="manhatt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3200"/>
            <a:ext cx="9144000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1363" y="5660650"/>
            <a:ext cx="8280219" cy="562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sz="1400" i="1" dirty="0" smtClean="0">
                <a:latin typeface="Arial Narrow"/>
                <a:cs typeface="Arial Narrow"/>
              </a:rPr>
              <a:t>Chen </a:t>
            </a:r>
            <a:r>
              <a:rPr lang="en-US" sz="1400" i="1" dirty="0" smtClean="0">
                <a:latin typeface="Arial Narrow"/>
                <a:cs typeface="Arial Narrow"/>
              </a:rPr>
              <a:t>et al., AJHG 2016 used penalized quasi-likelihood method as proposed by </a:t>
            </a:r>
            <a:r>
              <a:rPr lang="en-US" sz="1400" i="1" dirty="0" err="1" smtClean="0">
                <a:latin typeface="Arial Narrow"/>
                <a:cs typeface="Arial Narrow"/>
              </a:rPr>
              <a:t>Breslow</a:t>
            </a:r>
            <a:r>
              <a:rPr lang="en-US" sz="1400" i="1" dirty="0" smtClean="0">
                <a:latin typeface="Arial Narrow"/>
                <a:cs typeface="Arial Narrow"/>
              </a:rPr>
              <a:t> and Clayton </a:t>
            </a:r>
            <a:r>
              <a:rPr lang="en-US" sz="1400" i="1" dirty="0" smtClean="0">
                <a:latin typeface="Arial Narrow"/>
                <a:cs typeface="Arial Narrow"/>
              </a:rPr>
              <a:t>1993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sz="1400" i="1" dirty="0" smtClean="0">
                <a:latin typeface="Arial Narrow"/>
                <a:cs typeface="Arial Narrow"/>
              </a:rPr>
              <a:t>22 above 5</a:t>
            </a:r>
            <a:endParaRPr lang="en-US" sz="1400" i="1" dirty="0" smtClean="0">
              <a:latin typeface="Arial Narrow"/>
              <a:cs typeface="Arial Narrow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05210" y="3327479"/>
            <a:ext cx="88387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139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PCA on the 49,235 variants and 9949 samples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3" name="Picture 2" descr="pc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0"/>
            <a:ext cx="8229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0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PCA on the 49,235 variants and 9949 samples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2" name="Picture 1" descr="pc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8229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68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PCA on the 49,235 variants and 9949 samples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3" name="Picture 2" descr="pc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" y="1071563"/>
            <a:ext cx="8229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93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GWAS without the “enriched” samples </a:t>
            </a:r>
            <a:endParaRPr lang="en-US" sz="2400" b="1" dirty="0">
              <a:latin typeface="Arial Narrow"/>
              <a:cs typeface="Arial Narrow"/>
            </a:endParaRPr>
          </a:p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Method: Logistic regression in Plink with covariates: Age, sex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3" name="Picture 2" descr="manhattan_no_enrich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332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74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GWAS </a:t>
            </a:r>
            <a:r>
              <a:rPr lang="en-US" sz="2400" b="1" dirty="0" smtClean="0">
                <a:latin typeface="Arial Narrow"/>
                <a:cs typeface="Arial Narrow"/>
              </a:rPr>
              <a:t>with only </a:t>
            </a:r>
            <a:r>
              <a:rPr lang="en-US" sz="2400" b="1" dirty="0" smtClean="0">
                <a:latin typeface="Arial Narrow"/>
                <a:cs typeface="Arial Narrow"/>
              </a:rPr>
              <a:t>the “enriched” samples </a:t>
            </a:r>
            <a:endParaRPr lang="en-US" sz="2400" b="1" dirty="0">
              <a:latin typeface="Arial Narrow"/>
              <a:cs typeface="Arial Narrow"/>
            </a:endParaRPr>
          </a:p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Method: Logistic regression in Plink with covariates: Age, sex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2" name="Picture 1" descr="manhattan_enrich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5884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60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To do</a:t>
            </a:r>
            <a:endParaRPr lang="en-US" sz="2400" b="1" dirty="0">
              <a:latin typeface="Arial Narrow"/>
              <a:cs typeface="Arial Narro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16236" y="1203007"/>
            <a:ext cx="6570782" cy="1179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latin typeface="Arial Narrow"/>
                <a:cs typeface="Arial Narrow"/>
              </a:rPr>
              <a:t>Functional annotations of top variants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latin typeface="Arial Narrow"/>
                <a:cs typeface="Arial Narrow"/>
              </a:rPr>
              <a:t>WGS: GLMM by BAYES.GLMM in established pipeline </a:t>
            </a:r>
            <a:r>
              <a:rPr lang="en-US" sz="1600" dirty="0" smtClean="0">
                <a:latin typeface="Arial Narrow"/>
                <a:cs typeface="Arial Narrow"/>
              </a:rPr>
              <a:t>(</a:t>
            </a:r>
            <a:r>
              <a:rPr lang="en-US" sz="1600" dirty="0" smtClean="0">
                <a:latin typeface="Arial Narrow"/>
                <a:cs typeface="Arial Narrow"/>
              </a:rPr>
              <a:t>21</a:t>
            </a:r>
            <a:r>
              <a:rPr lang="en-US" sz="1600" dirty="0" smtClean="0">
                <a:latin typeface="Arial Narrow"/>
                <a:cs typeface="Arial Narrow"/>
              </a:rPr>
              <a:t>/</a:t>
            </a:r>
            <a:r>
              <a:rPr lang="en-US" sz="1600" dirty="0" smtClean="0">
                <a:latin typeface="Arial Narrow"/>
                <a:cs typeface="Arial Narrow"/>
              </a:rPr>
              <a:t>22 done)</a:t>
            </a:r>
          </a:p>
          <a:p>
            <a:pPr>
              <a:lnSpc>
                <a:spcPct val="150000"/>
              </a:lnSpc>
            </a:pPr>
            <a:endParaRPr lang="en-US" sz="1600" b="1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621455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ADSP WES data: 9949 samples by 3 sequencing centers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2" name="Picture 1" descr="rac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05" y="1506430"/>
            <a:ext cx="5486400" cy="2743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1363" y="4763894"/>
            <a:ext cx="82802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10 of the 9949 samples were sequenced independently by the 3 centers. This led to 20 redundant sequencing results, which were removed.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The 9949 samples were each diagnosed as </a:t>
            </a:r>
            <a:r>
              <a:rPr lang="en-US" sz="1600" i="1" dirty="0" smtClean="0">
                <a:latin typeface="Arial Narrow"/>
                <a:cs typeface="Arial Narrow"/>
              </a:rPr>
              <a:t>case</a:t>
            </a:r>
            <a:r>
              <a:rPr lang="en-US" sz="1600" dirty="0" smtClean="0">
                <a:latin typeface="Arial Narrow"/>
                <a:cs typeface="Arial Narrow"/>
              </a:rPr>
              <a:t> or </a:t>
            </a:r>
            <a:r>
              <a:rPr lang="en-US" sz="1600" i="1" dirty="0" smtClean="0">
                <a:latin typeface="Arial Narrow"/>
                <a:cs typeface="Arial Narrow"/>
              </a:rPr>
              <a:t>control</a:t>
            </a:r>
            <a:r>
              <a:rPr lang="en-US" sz="1600" dirty="0" smtClean="0">
                <a:latin typeface="Arial Narrow"/>
                <a:cs typeface="Arial Narrow"/>
              </a:rPr>
              <a:t> in Alzheimer’s disease status.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The 9949 samples came from two groups: </a:t>
            </a:r>
            <a:r>
              <a:rPr lang="en-US" sz="1600" i="1" dirty="0" smtClean="0">
                <a:latin typeface="Arial Narrow"/>
                <a:cs typeface="Arial Narrow"/>
              </a:rPr>
              <a:t>case control</a:t>
            </a:r>
            <a:r>
              <a:rPr lang="en-US" sz="1600" dirty="0" smtClean="0">
                <a:latin typeface="Arial Narrow"/>
                <a:cs typeface="Arial Narrow"/>
              </a:rPr>
              <a:t>, and </a:t>
            </a:r>
            <a:r>
              <a:rPr lang="en-US" sz="1600" i="1" dirty="0" smtClean="0">
                <a:latin typeface="Arial Narrow"/>
                <a:cs typeface="Arial Narrow"/>
              </a:rPr>
              <a:t>enriched</a:t>
            </a:r>
            <a:r>
              <a:rPr lang="en-US" sz="1600" dirty="0" smtClean="0">
                <a:latin typeface="Arial Narrow"/>
                <a:cs typeface="Arial Narrow"/>
              </a:rPr>
              <a:t>. The 816 enriched samples had 645 </a:t>
            </a:r>
            <a:r>
              <a:rPr lang="en-US" sz="1600" i="1" dirty="0" smtClean="0">
                <a:latin typeface="Arial Narrow"/>
                <a:cs typeface="Arial Narrow"/>
              </a:rPr>
              <a:t>case </a:t>
            </a:r>
            <a:r>
              <a:rPr lang="en-US" sz="1600" dirty="0" smtClean="0">
                <a:latin typeface="Arial Narrow"/>
                <a:cs typeface="Arial Narrow"/>
              </a:rPr>
              <a:t>and 171</a:t>
            </a:r>
            <a:r>
              <a:rPr lang="en-US" sz="1600" i="1" dirty="0" smtClean="0">
                <a:latin typeface="Arial Narrow"/>
                <a:cs typeface="Arial Narrow"/>
              </a:rPr>
              <a:t> controls</a:t>
            </a:r>
            <a:r>
              <a:rPr lang="en-US" sz="1600" dirty="0" smtClean="0">
                <a:latin typeface="Arial Narrow"/>
                <a:cs typeface="Arial Narrow"/>
              </a:rPr>
              <a:t>.</a:t>
            </a:r>
            <a:endParaRPr lang="en-US" sz="16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461772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Variants by ADSP consortium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4" name="Picture 3" descr="Screen Shot 2016-04-25 at 1.37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1443"/>
            <a:ext cx="9144000" cy="14181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752" y="2333627"/>
            <a:ext cx="8985248" cy="127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1752" y="2660649"/>
            <a:ext cx="8985248" cy="601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1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5484 cases and 4465 controls, 4254 male and 5695 females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2" name="Picture 1" descr="statu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9" y="1191451"/>
            <a:ext cx="4278254" cy="4278254"/>
          </a:xfrm>
          <a:prstGeom prst="rect">
            <a:avLst/>
          </a:prstGeom>
        </p:spPr>
      </p:pic>
      <p:pic>
        <p:nvPicPr>
          <p:cNvPr id="4" name="Picture 3" descr="sex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209" y="1099538"/>
            <a:ext cx="4278254" cy="42782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1363" y="4763894"/>
            <a:ext cx="82802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10% more case than control, and 14% more female than male</a:t>
            </a:r>
            <a:endParaRPr lang="en-US" sz="16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740841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Anyone older than 90 were annotated as “90+”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4" name="Picture 3" descr="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337" y="1162692"/>
            <a:ext cx="4871491" cy="34796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1363" y="4763894"/>
            <a:ext cx="828021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1307 people and 13.1% of the total were annotated as “90+”.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We viewed these people as 90 years old in the association analysis.</a:t>
            </a:r>
            <a:endParaRPr lang="en-US" sz="16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005563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APOE genotypes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2" name="Picture 1" descr="apo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052" y="108269"/>
            <a:ext cx="4529932" cy="45299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1363" y="4763894"/>
            <a:ext cx="82802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We had 6 unique APOE genotypes, which constitute all the possible bi-allelic combinations of 3 APOE allele types.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Homozygous e3 was predominantly the majority, while homozygous e2 and e4 were rare.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Homozygous e4 carriers showed a 15-fold increased risk for developing AD comparing to the homozygous e3 carriers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289" y="3421047"/>
            <a:ext cx="4276695" cy="11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07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PCA on the 49,235 variants and 9949 samples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2" name="Picture 1" descr="pc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8229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81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PCA on the 49,235 variants and 9949 samples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5" name="Picture 4" descr="pc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813"/>
            <a:ext cx="8229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30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PCA on the 49,235 variants and 9949 samples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2" name="Picture 1" descr="pc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5063"/>
            <a:ext cx="8229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58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12 at 10.02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3" y="0"/>
            <a:ext cx="8282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50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Variants and association analysis</a:t>
            </a:r>
            <a:endParaRPr lang="en-US" sz="2400" b="1" dirty="0">
              <a:latin typeface="Arial Narrow"/>
              <a:cs typeface="Arial Narro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16236" y="1203007"/>
            <a:ext cx="6570782" cy="1549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Arial Narrow"/>
                <a:cs typeface="Arial Narrow"/>
              </a:rPr>
              <a:t>Variants were filtered out by </a:t>
            </a:r>
            <a:r>
              <a:rPr lang="en-US" sz="1600" b="1" dirty="0" smtClean="0">
                <a:latin typeface="Arial Narrow"/>
                <a:cs typeface="Arial Narrow"/>
              </a:rPr>
              <a:t>3 criteria, below, which left 30959 variants 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sz="1600" dirty="0" smtClean="0">
                <a:latin typeface="Arial Narrow"/>
                <a:cs typeface="Arial Narrow"/>
              </a:rPr>
              <a:t>outside </a:t>
            </a:r>
            <a:r>
              <a:rPr lang="en-US" sz="1600" dirty="0">
                <a:latin typeface="Arial Narrow"/>
                <a:cs typeface="Arial Narrow"/>
              </a:rPr>
              <a:t>of the shared probe regions, </a:t>
            </a:r>
            <a:endParaRPr lang="en-US" sz="1600" dirty="0" smtClean="0">
              <a:latin typeface="Arial Narrow"/>
              <a:cs typeface="Arial Narrow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sz="1600" dirty="0" smtClean="0">
                <a:latin typeface="Arial Narrow"/>
                <a:cs typeface="Arial Narrow"/>
              </a:rPr>
              <a:t>carried </a:t>
            </a:r>
            <a:r>
              <a:rPr lang="en-US" sz="1600" dirty="0">
                <a:latin typeface="Arial Narrow"/>
                <a:cs typeface="Arial Narrow"/>
              </a:rPr>
              <a:t>a non-"PASS" flag in any sample, </a:t>
            </a:r>
            <a:endParaRPr lang="en-US" sz="1600" dirty="0" smtClean="0">
              <a:latin typeface="Arial Narrow"/>
              <a:cs typeface="Arial Narrow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sz="1600" dirty="0" smtClean="0">
                <a:latin typeface="Arial Narrow"/>
                <a:cs typeface="Arial Narrow"/>
              </a:rPr>
              <a:t>MAF </a:t>
            </a:r>
            <a:r>
              <a:rPr lang="en-US" sz="1600" dirty="0">
                <a:latin typeface="Arial Narrow"/>
                <a:cs typeface="Arial Narrow"/>
              </a:rPr>
              <a:t>threshold 0.01. 30959 variants were kept for the association analysis.</a:t>
            </a:r>
          </a:p>
        </p:txBody>
      </p:sp>
    </p:spTree>
    <p:extLst>
      <p:ext uri="{BB962C8B-B14F-4D97-AF65-F5344CB8AC3E}">
        <p14:creationId xmlns:p14="http://schemas.microsoft.com/office/powerpoint/2010/main" val="2148637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PCA on the 30959 variants and 9949 samples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3" name="Picture 2" descr="eigenva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53" y="1400647"/>
            <a:ext cx="5990009" cy="33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59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PCA on the 30959 variants and 9949 samples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2" name="Picture 1" descr="eigenv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6152"/>
            <a:ext cx="8229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63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Variants by ADSP consortium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2" name="Picture 1" descr="lo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8" y="1063625"/>
            <a:ext cx="8229600" cy="4572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01363" y="5596032"/>
            <a:ext cx="828021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ALL: 1,586,687; PASS: 1,431,108; MAF: 49,235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PASS/ALL: 90.2%; MAF/PASS: 3.4</a:t>
            </a:r>
            <a:r>
              <a:rPr lang="en-US" sz="1600" dirty="0" smtClean="0">
                <a:latin typeface="Arial Narrow"/>
                <a:cs typeface="Arial Narrow"/>
              </a:rPr>
              <a:t>%</a:t>
            </a:r>
            <a:endParaRPr lang="en-US" sz="1600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79975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PCA on the 30959 variants and 9949 samples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3" name="Picture 2" descr="eigenv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62" y="782039"/>
            <a:ext cx="8229600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1363" y="5354039"/>
            <a:ext cx="82802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No more sequencing center-specific effects</a:t>
            </a:r>
            <a:endParaRPr lang="en-US" sz="16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18557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PCA on the 30959 variants and 9949 samples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2" name="Picture 1" descr="eigenv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" y="782039"/>
            <a:ext cx="8229600" cy="457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1363" y="5354039"/>
            <a:ext cx="82802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Enriched samples were different from the others in genotypes</a:t>
            </a:r>
            <a:endParaRPr lang="en-US" sz="16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328535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PCA on the 30959 variants and 9949 samples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5" name="Picture 4" descr="eigenv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87" y="782039"/>
            <a:ext cx="8229600" cy="457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1363" y="5354039"/>
            <a:ext cx="82802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Enriched samples were different from the others in genotypes</a:t>
            </a:r>
            <a:endParaRPr lang="en-US" sz="16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107435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Enriched case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30" y="1898631"/>
            <a:ext cx="6648161" cy="195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30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Manhattan with all samples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2" name="Picture 1" descr="manhatt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868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43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Manhattan without the “enriched” samples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3" name="Picture 2" descr="manhatt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2377"/>
            <a:ext cx="9144000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1363" y="5921597"/>
            <a:ext cx="82802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APOE SNP: rs7412 and rs429358, were all flagged as “</a:t>
            </a:r>
            <a:r>
              <a:rPr lang="en-US" sz="1600" dirty="0" err="1" smtClean="0">
                <a:latin typeface="Arial Narrow"/>
                <a:cs typeface="Arial Narrow"/>
              </a:rPr>
              <a:t>LowQual</a:t>
            </a:r>
            <a:r>
              <a:rPr lang="en-US" sz="1600" dirty="0" smtClean="0">
                <a:latin typeface="Arial Narrow"/>
                <a:cs typeface="Arial Narrow"/>
              </a:rPr>
              <a:t>” and “</a:t>
            </a:r>
            <a:r>
              <a:rPr lang="en-US" sz="1600" dirty="0" err="1" smtClean="0">
                <a:latin typeface="Arial Narrow"/>
                <a:cs typeface="Arial Narrow"/>
              </a:rPr>
              <a:t>LowCoverage</a:t>
            </a:r>
            <a:r>
              <a:rPr lang="en-US" sz="1600" dirty="0" smtClean="0">
                <a:latin typeface="Arial Narrow"/>
                <a:cs typeface="Arial Narrow"/>
              </a:rPr>
              <a:t>”</a:t>
            </a:r>
            <a:endParaRPr lang="en-US" sz="16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707770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Arial Narrow"/>
                <a:cs typeface="Arial Narrow"/>
              </a:rPr>
              <a:t>Variants with small proportions of non-”PASS” flag ought to be tolerated</a:t>
            </a:r>
          </a:p>
        </p:txBody>
      </p:sp>
      <p:sp>
        <p:nvSpPr>
          <p:cNvPr id="2" name="Rectangle 1"/>
          <p:cNvSpPr/>
          <p:nvPr/>
        </p:nvSpPr>
        <p:spPr>
          <a:xfrm>
            <a:off x="1116236" y="1725949"/>
            <a:ext cx="6570782" cy="1315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 smtClean="0">
                <a:latin typeface="Arial Narrow"/>
                <a:cs typeface="Arial Narrow"/>
              </a:rPr>
              <a:t>No chromosome: 1, 6, 11, 19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 smtClean="0">
                <a:latin typeface="Arial Narrow"/>
                <a:cs typeface="Arial Narrow"/>
              </a:rPr>
              <a:t>48091 variants MAF &gt; 0.01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 smtClean="0">
                <a:latin typeface="Arial Narrow"/>
                <a:cs typeface="Arial Narrow"/>
              </a:rPr>
              <a:t>46139 of 48091 showed “PASS” in at least 80% of carriers</a:t>
            </a:r>
          </a:p>
        </p:txBody>
      </p:sp>
    </p:spTree>
    <p:extLst>
      <p:ext uri="{BB962C8B-B14F-4D97-AF65-F5344CB8AC3E}">
        <p14:creationId xmlns:p14="http://schemas.microsoft.com/office/powerpoint/2010/main" val="335374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Manhattan with expanded variants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2" name="Picture 1" descr="manhatt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758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3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Mix_summar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11" y="1432403"/>
            <a:ext cx="7315200" cy="3657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Genomic Variants by GATK</a:t>
            </a:r>
            <a:endParaRPr lang="en-US" sz="2400" b="1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549541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f_summar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89" y="1487698"/>
            <a:ext cx="73152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72447 SNP and IND with MAF 0.01 and </a:t>
            </a:r>
            <a:r>
              <a:rPr lang="en-US" sz="2400" b="1" dirty="0" err="1" smtClean="0">
                <a:latin typeface="Arial Narrow"/>
                <a:cs typeface="Arial Narrow"/>
              </a:rPr>
              <a:t>morec</a:t>
            </a:r>
            <a:endParaRPr lang="en-US" sz="2400" b="1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562334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Variants by ADSP consortium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4" name="Picture 3" descr="Screen Shot 2016-05-04 at 2.52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31" y="1141788"/>
            <a:ext cx="4439317" cy="2164626"/>
          </a:xfrm>
          <a:prstGeom prst="rect">
            <a:avLst/>
          </a:prstGeom>
        </p:spPr>
      </p:pic>
      <p:pic>
        <p:nvPicPr>
          <p:cNvPr id="5" name="Picture 4" descr="Screen Shot 2016-05-04 at 2.52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471" y="3306413"/>
            <a:ext cx="4916898" cy="29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75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PCA on genotypes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6" name="Picture 5" descr="eigenva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49" y="852599"/>
            <a:ext cx="8229600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8566" y="5593777"/>
            <a:ext cx="7148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 Narrow"/>
                <a:cs typeface="Arial Narrow"/>
              </a:rPr>
              <a:t>Out of 72447, 9764 only called by Broad, and 3255 only called by </a:t>
            </a:r>
            <a:r>
              <a:rPr lang="en-US" dirty="0" err="1" smtClean="0">
                <a:latin typeface="Arial Narrow"/>
                <a:cs typeface="Arial Narrow"/>
              </a:rPr>
              <a:t>Bayor</a:t>
            </a:r>
            <a:r>
              <a:rPr lang="en-US" dirty="0" smtClean="0">
                <a:latin typeface="Arial Narrow"/>
                <a:cs typeface="Arial Narrow"/>
              </a:rPr>
              <a:t>/</a:t>
            </a:r>
            <a:r>
              <a:rPr lang="en-US" dirty="0" err="1" smtClean="0">
                <a:latin typeface="Arial Narrow"/>
                <a:cs typeface="Arial Narrow"/>
              </a:rPr>
              <a:t>WashU</a:t>
            </a:r>
            <a:endParaRPr lang="en-U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031963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WES w/o priors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2" name="Picture 1" descr="manhatt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157"/>
            <a:ext cx="9144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8566" y="5593777"/>
            <a:ext cx="501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 Narrow"/>
                <a:cs typeface="Arial Narrow"/>
              </a:rPr>
              <a:t>Logistic method in Plink with covariates: age, sex, PC1</a:t>
            </a:r>
          </a:p>
        </p:txBody>
      </p:sp>
    </p:spTree>
    <p:extLst>
      <p:ext uri="{BB962C8B-B14F-4D97-AF65-F5344CB8AC3E}">
        <p14:creationId xmlns:p14="http://schemas.microsoft.com/office/powerpoint/2010/main" val="2066547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Broad only WES w/o priors</a:t>
            </a:r>
            <a:endParaRPr lang="en-US" sz="2400" b="1" dirty="0">
              <a:latin typeface="Arial Narrow"/>
              <a:cs typeface="Arial Narro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8566" y="5593777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 Narrow"/>
                <a:cs typeface="Arial Narrow"/>
              </a:rPr>
              <a:t>Logistic method in Plink with covariates: age, sex</a:t>
            </a:r>
            <a:endParaRPr lang="en-US" dirty="0">
              <a:latin typeface="Arial Narrow"/>
              <a:cs typeface="Arial Narrow"/>
            </a:endParaRPr>
          </a:p>
        </p:txBody>
      </p:sp>
      <p:pic>
        <p:nvPicPr>
          <p:cNvPr id="4" name="Picture 3" descr="manhattan_br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0708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86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 Narrow"/>
                <a:cs typeface="Arial Narrow"/>
              </a:rPr>
              <a:t>Bayor</a:t>
            </a:r>
            <a:r>
              <a:rPr lang="en-US" sz="2400" b="1" dirty="0" smtClean="0">
                <a:latin typeface="Arial Narrow"/>
                <a:cs typeface="Arial Narrow"/>
              </a:rPr>
              <a:t>/</a:t>
            </a:r>
            <a:r>
              <a:rPr lang="en-US" sz="2400" b="1" dirty="0" err="1" smtClean="0">
                <a:latin typeface="Arial Narrow"/>
                <a:cs typeface="Arial Narrow"/>
              </a:rPr>
              <a:t>WashU</a:t>
            </a:r>
            <a:r>
              <a:rPr lang="en-US" sz="2400" b="1" dirty="0" smtClean="0">
                <a:latin typeface="Arial Narrow"/>
                <a:cs typeface="Arial Narrow"/>
              </a:rPr>
              <a:t> only WES w/o priors</a:t>
            </a:r>
            <a:endParaRPr lang="en-US" sz="2400" b="1" dirty="0">
              <a:latin typeface="Arial Narrow"/>
              <a:cs typeface="Arial Narro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8566" y="5593777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 Narrow"/>
                <a:cs typeface="Arial Narrow"/>
              </a:rPr>
              <a:t>Logistic method in Plink with covariates: age, sex</a:t>
            </a:r>
            <a:endParaRPr lang="en-US" dirty="0">
              <a:latin typeface="Arial Narrow"/>
              <a:cs typeface="Arial Narrow"/>
            </a:endParaRPr>
          </a:p>
        </p:txBody>
      </p:sp>
      <p:pic>
        <p:nvPicPr>
          <p:cNvPr id="2" name="Picture 1" descr="manhattan_ot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871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35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Generalized linear mixed model in Bayesian framework (</a:t>
            </a:r>
            <a:r>
              <a:rPr lang="en-US" sz="2400" b="1" dirty="0" err="1" smtClean="0">
                <a:latin typeface="Arial Narrow"/>
                <a:cs typeface="Arial Narrow"/>
              </a:rPr>
              <a:t>bayes-glmm</a:t>
            </a:r>
            <a:r>
              <a:rPr lang="en-US" sz="2400" b="1" dirty="0" smtClean="0">
                <a:latin typeface="Arial Narrow"/>
                <a:cs typeface="Arial Narrow"/>
              </a:rPr>
              <a:t>)</a:t>
            </a:r>
            <a:endParaRPr lang="en-US" sz="2400" b="1" dirty="0">
              <a:latin typeface="Arial Narrow"/>
              <a:cs typeface="Arial Narro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3066" y="4560483"/>
            <a:ext cx="8095837" cy="1561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AD status was modeled by an ordered categorical variable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Population structure was modeled by a random term that followed a multivariate normal distribution with covariance matrix constrained by the IBS kinship relatedness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Prior knowledge can be included as a standardized effect size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Kinship </a:t>
            </a:r>
            <a:r>
              <a:rPr lang="en-US" sz="1600" dirty="0">
                <a:latin typeface="Arial Narrow"/>
                <a:cs typeface="Arial Narrow"/>
              </a:rPr>
              <a:t>computed by </a:t>
            </a:r>
            <a:r>
              <a:rPr lang="en-US" sz="1600" dirty="0" smtClean="0">
                <a:latin typeface="Arial Narrow"/>
                <a:cs typeface="Arial Narrow"/>
              </a:rPr>
              <a:t>Plink; model implemented in Stan </a:t>
            </a:r>
            <a:r>
              <a:rPr lang="en-US" sz="1600" dirty="0">
                <a:latin typeface="Arial Narrow"/>
                <a:cs typeface="Arial Narrow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Arial Narrow"/>
                <a:cs typeface="Arial Narrow"/>
                <a:hlinkClick r:id="rId2"/>
              </a:rPr>
              <a:t>http://mc-stan.org/</a:t>
            </a:r>
            <a:r>
              <a:rPr lang="en-US" sz="1600" dirty="0" smtClean="0">
                <a:latin typeface="Arial Narrow"/>
                <a:cs typeface="Arial Narrow"/>
              </a:rPr>
              <a:t>)</a:t>
            </a:r>
            <a:endParaRPr lang="en-US" sz="1600" dirty="0">
              <a:latin typeface="Arial Narrow"/>
              <a:cs typeface="Arial Narrow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47108" y="982549"/>
            <a:ext cx="7855686" cy="721403"/>
            <a:chOff x="847108" y="1252129"/>
            <a:chExt cx="7855686" cy="721403"/>
          </a:xfrm>
        </p:grpSpPr>
        <p:sp>
          <p:nvSpPr>
            <p:cNvPr id="9" name="TextBox 8"/>
            <p:cNvSpPr txBox="1"/>
            <p:nvPr/>
          </p:nvSpPr>
          <p:spPr>
            <a:xfrm>
              <a:off x="6179676" y="1522182"/>
              <a:ext cx="18681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rial Narrow"/>
                  <a:cs typeface="Arial Narrow"/>
                </a:rPr>
                <a:t>Ordered logistic model</a:t>
              </a:r>
              <a:endParaRPr lang="en-US" sz="1600" dirty="0">
                <a:latin typeface="Arial Narrow"/>
                <a:cs typeface="Arial Narrow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b="46699"/>
            <a:stretch/>
          </p:blipFill>
          <p:spPr>
            <a:xfrm>
              <a:off x="980469" y="1252129"/>
              <a:ext cx="4669457" cy="67696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847108" y="1428791"/>
              <a:ext cx="7855686" cy="5447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47108" y="1806682"/>
            <a:ext cx="7855686" cy="750999"/>
            <a:chOff x="847108" y="2104279"/>
            <a:chExt cx="7855686" cy="750999"/>
          </a:xfrm>
        </p:grpSpPr>
        <p:sp>
          <p:nvSpPr>
            <p:cNvPr id="13" name="TextBox 12"/>
            <p:cNvSpPr txBox="1"/>
            <p:nvPr/>
          </p:nvSpPr>
          <p:spPr>
            <a:xfrm>
              <a:off x="5740621" y="2264796"/>
              <a:ext cx="28593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rial Narrow"/>
                  <a:cs typeface="Arial Narrow"/>
                </a:rPr>
                <a:t>Random term by </a:t>
              </a:r>
              <a:r>
                <a:rPr lang="en-US" sz="1600" dirty="0" err="1">
                  <a:latin typeface="Arial Narrow"/>
                  <a:cs typeface="Arial Narrow"/>
                </a:rPr>
                <a:t>C</a:t>
              </a:r>
              <a:r>
                <a:rPr lang="en-US" sz="1600" dirty="0" err="1" smtClean="0">
                  <a:latin typeface="Arial Narrow"/>
                  <a:cs typeface="Arial Narrow"/>
                </a:rPr>
                <a:t>holesky</a:t>
              </a:r>
              <a:r>
                <a:rPr lang="en-US" sz="1600" dirty="0" smtClean="0">
                  <a:latin typeface="Arial Narrow"/>
                  <a:cs typeface="Arial Narrow"/>
                </a:rPr>
                <a:t> factoring</a:t>
              </a:r>
              <a:endParaRPr lang="en-US" sz="1600" dirty="0">
                <a:latin typeface="Arial Narrow"/>
                <a:cs typeface="Arial Narrow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9005" y="2104279"/>
              <a:ext cx="1553203" cy="750999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847108" y="2115625"/>
              <a:ext cx="7855686" cy="6836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47108" y="2607320"/>
            <a:ext cx="7855686" cy="1729825"/>
            <a:chOff x="847108" y="2942273"/>
            <a:chExt cx="7855686" cy="1729825"/>
          </a:xfrm>
        </p:grpSpPr>
        <p:sp>
          <p:nvSpPr>
            <p:cNvPr id="17" name="TextBox 16"/>
            <p:cNvSpPr txBox="1"/>
            <p:nvPr/>
          </p:nvSpPr>
          <p:spPr>
            <a:xfrm>
              <a:off x="6825905" y="3541582"/>
              <a:ext cx="6239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rial Narrow"/>
                  <a:cs typeface="Arial Narrow"/>
                </a:rPr>
                <a:t>Priors</a:t>
              </a:r>
              <a:endParaRPr lang="en-US" sz="1600" dirty="0">
                <a:latin typeface="Arial Narrow"/>
                <a:cs typeface="Arial Narrow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47108" y="2942273"/>
              <a:ext cx="7855686" cy="17298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/>
            <a:srcRect t="55466"/>
            <a:stretch/>
          </p:blipFill>
          <p:spPr>
            <a:xfrm>
              <a:off x="974258" y="2963847"/>
              <a:ext cx="4696890" cy="56895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9000" y="3372234"/>
              <a:ext cx="2035855" cy="1299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261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WGS w/o priors</a:t>
            </a:r>
            <a:endParaRPr lang="en-US" sz="2400" b="1" dirty="0">
              <a:latin typeface="Arial Narrow"/>
              <a:cs typeface="Arial Narro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2386" y="5692227"/>
            <a:ext cx="356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Narrow"/>
                <a:cs typeface="Arial Narrow"/>
              </a:rPr>
              <a:t>GLMM method with covariates: age, sex</a:t>
            </a:r>
            <a:endParaRPr lang="en-US" dirty="0">
              <a:latin typeface="Arial Narrow"/>
              <a:cs typeface="Arial Narrow"/>
            </a:endParaRPr>
          </a:p>
        </p:txBody>
      </p:sp>
      <p:pic>
        <p:nvPicPr>
          <p:cNvPr id="4" name="Picture 3" descr="manhattan_glmm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2108"/>
            <a:ext cx="9144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5094" y="1349524"/>
            <a:ext cx="601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Narrow"/>
                <a:cs typeface="Arial Narrow"/>
              </a:rPr>
              <a:t>This results ought to be replaced by the MCMC sampling estimations.</a:t>
            </a:r>
            <a:endParaRPr lang="en-U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82201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203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WGS with priors</a:t>
            </a:r>
            <a:endParaRPr lang="en-US" sz="2400" b="1" dirty="0">
              <a:latin typeface="Arial Narrow"/>
              <a:cs typeface="Arial Narro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6248" y="5617012"/>
            <a:ext cx="4416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 Narrow"/>
                <a:cs typeface="Arial Narrow"/>
              </a:rPr>
              <a:t>GLMM method with covariates: age, sex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 Narrow"/>
                <a:cs typeface="Arial Narrow"/>
              </a:rPr>
              <a:t>APOE, BIN1, CLU loci genome-wide significant</a:t>
            </a:r>
            <a:endParaRPr lang="en-US" dirty="0">
              <a:latin typeface="Arial Narrow"/>
              <a:cs typeface="Arial Narrow"/>
            </a:endParaRPr>
          </a:p>
        </p:txBody>
      </p:sp>
      <p:pic>
        <p:nvPicPr>
          <p:cNvPr id="2" name="Picture 1" descr="manhattan_glmm_prior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9226"/>
            <a:ext cx="9144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5094" y="1349524"/>
            <a:ext cx="601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Narrow"/>
                <a:cs typeface="Arial Narrow"/>
              </a:rPr>
              <a:t>This results ought to be replaced by the MCMC sampling estimations.</a:t>
            </a:r>
            <a:endParaRPr lang="en-U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0710937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696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GWAS with all samples </a:t>
            </a:r>
            <a:endParaRPr lang="en-US" sz="2400" b="1" dirty="0">
              <a:latin typeface="Arial Narrow"/>
              <a:cs typeface="Arial Narrow"/>
            </a:endParaRPr>
          </a:p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Method: GLMM in GMMAT with covariates: Age, Sex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2" name="Picture 1" descr="manhatt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3200"/>
            <a:ext cx="9144000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1363" y="5660650"/>
            <a:ext cx="8280219" cy="562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sz="1400" i="1" dirty="0" smtClean="0">
                <a:latin typeface="Arial Narrow"/>
                <a:cs typeface="Arial Narrow"/>
              </a:rPr>
              <a:t>Chen </a:t>
            </a:r>
            <a:r>
              <a:rPr lang="en-US" sz="1400" i="1" dirty="0" smtClean="0">
                <a:latin typeface="Arial Narrow"/>
                <a:cs typeface="Arial Narrow"/>
              </a:rPr>
              <a:t>et al., AJHG 2016 used penalized quasi-likelihood method as proposed by </a:t>
            </a:r>
            <a:r>
              <a:rPr lang="en-US" sz="1400" i="1" dirty="0" err="1" smtClean="0">
                <a:latin typeface="Arial Narrow"/>
                <a:cs typeface="Arial Narrow"/>
              </a:rPr>
              <a:t>Breslow</a:t>
            </a:r>
            <a:r>
              <a:rPr lang="en-US" sz="1400" i="1" dirty="0" smtClean="0">
                <a:latin typeface="Arial Narrow"/>
                <a:cs typeface="Arial Narrow"/>
              </a:rPr>
              <a:t> and Clayton </a:t>
            </a:r>
            <a:r>
              <a:rPr lang="en-US" sz="1400" i="1" dirty="0" smtClean="0">
                <a:latin typeface="Arial Narrow"/>
                <a:cs typeface="Arial Narrow"/>
              </a:rPr>
              <a:t>1993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sz="1400" i="1" dirty="0" smtClean="0">
                <a:latin typeface="Arial Narrow"/>
                <a:cs typeface="Arial Narrow"/>
              </a:rPr>
              <a:t>22 above 5</a:t>
            </a:r>
            <a:endParaRPr lang="en-US" sz="1400" i="1" dirty="0" smtClean="0">
              <a:latin typeface="Arial Narrow"/>
              <a:cs typeface="Arial Narrow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05210" y="3327479"/>
            <a:ext cx="88387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030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GWAS with all samples </a:t>
            </a:r>
            <a:endParaRPr lang="en-US" sz="2400" b="1" dirty="0">
              <a:latin typeface="Arial Narrow"/>
              <a:cs typeface="Arial Narrow"/>
            </a:endParaRPr>
          </a:p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Method: GLMM in GMMAT with covariates: Age, Sex, PC1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3" name="Picture 2" descr="manhatt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186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3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GWAS with all samples </a:t>
            </a:r>
            <a:endParaRPr lang="en-US" sz="2400" b="1" dirty="0">
              <a:latin typeface="Arial Narrow"/>
              <a:cs typeface="Arial Narrow"/>
            </a:endParaRPr>
          </a:p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Method: GLMM in GMMAT with covariates: Age, Sex, PC1, PC2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2" name="Picture 1" descr="manhatt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8391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85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37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GWAS with all samples </a:t>
            </a:r>
            <a:endParaRPr lang="en-US" sz="2400" b="1" dirty="0">
              <a:latin typeface="Arial Narrow"/>
              <a:cs typeface="Arial Narrow"/>
            </a:endParaRPr>
          </a:p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Method: Logistic regression in Plink with covariates: Age, Sex, PC1, PC2</a:t>
            </a: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3" name="Picture 2" descr="manhatt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6375"/>
            <a:ext cx="9144000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1363" y="5870854"/>
            <a:ext cx="8280219" cy="629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PC were sufficient to correct the population </a:t>
            </a:r>
            <a:r>
              <a:rPr lang="en-US" sz="1600" dirty="0" smtClean="0">
                <a:latin typeface="Arial Narrow"/>
                <a:cs typeface="Arial Narrow"/>
              </a:rPr>
              <a:t>stratifications.</a:t>
            </a:r>
            <a:endParaRPr lang="en-US" sz="1600" dirty="0">
              <a:latin typeface="Arial Narrow"/>
              <a:cs typeface="Arial Narrow"/>
            </a:endParaRP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sz="1600" dirty="0" smtClean="0">
                <a:latin typeface="Arial Narrow"/>
                <a:cs typeface="Arial Narrow"/>
              </a:rPr>
              <a:t>PC corrected more, some latent factors.</a:t>
            </a:r>
          </a:p>
        </p:txBody>
      </p:sp>
    </p:spTree>
    <p:extLst>
      <p:ext uri="{BB962C8B-B14F-4D97-AF65-F5344CB8AC3E}">
        <p14:creationId xmlns:p14="http://schemas.microsoft.com/office/powerpoint/2010/main" val="3847363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10061</TotalTime>
  <Words>1231</Words>
  <Application>Microsoft Macintosh PowerPoint</Application>
  <PresentationFormat>On-screen Show (4:3)</PresentationFormat>
  <Paragraphs>137</Paragraphs>
  <Slides>57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ADSP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Jackson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Xulong Wang</dc:creator>
  <cp:lastModifiedBy>Xulong Wang</cp:lastModifiedBy>
  <cp:revision>307</cp:revision>
  <dcterms:created xsi:type="dcterms:W3CDTF">2016-01-22T19:50:15Z</dcterms:created>
  <dcterms:modified xsi:type="dcterms:W3CDTF">2016-05-06T20:26:34Z</dcterms:modified>
</cp:coreProperties>
</file>